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1" r:id="rId2"/>
    <p:sldId id="272" r:id="rId3"/>
    <p:sldId id="281" r:id="rId4"/>
    <p:sldId id="296" r:id="rId5"/>
    <p:sldId id="298" r:id="rId6"/>
    <p:sldId id="301" r:id="rId7"/>
    <p:sldId id="302" r:id="rId8"/>
    <p:sldId id="303" r:id="rId9"/>
    <p:sldId id="304" r:id="rId10"/>
    <p:sldId id="307" r:id="rId11"/>
    <p:sldId id="306" r:id="rId12"/>
    <p:sldId id="294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460" y="7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246CF-372A-4D3B-8E3A-C9BABED26AD8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47134-3A95-4DFF-97AF-B527124DF2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20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47134-3A95-4DFF-97AF-B527124DF24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33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391330" y="505568"/>
            <a:ext cx="71545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50" dirty="0">
                <a:solidFill>
                  <a:schemeClr val="bg1"/>
                </a:solidFill>
              </a:rPr>
              <a:t>Unity Game Engine</a:t>
            </a:r>
            <a:r>
              <a:rPr lang="ko-KR" altLang="en-US" sz="4800" spc="-150" dirty="0">
                <a:solidFill>
                  <a:schemeClr val="bg1"/>
                </a:solidFill>
              </a:rPr>
              <a:t>을 활용한</a:t>
            </a:r>
            <a:endParaRPr lang="en-US" altLang="ko-KR" sz="4800" spc="-150" dirty="0">
              <a:solidFill>
                <a:schemeClr val="bg1"/>
              </a:solidFill>
            </a:endParaRPr>
          </a:p>
          <a:p>
            <a:r>
              <a:rPr lang="ko-KR" altLang="en-US" sz="4800" spc="-150" dirty="0">
                <a:solidFill>
                  <a:schemeClr val="bg1"/>
                </a:solidFill>
              </a:rPr>
              <a:t>육성 시뮬레이션 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2300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캡스톤</a:t>
            </a:r>
            <a:r>
              <a:rPr lang="ko-KR" altLang="en-US" sz="1400" dirty="0">
                <a:solidFill>
                  <a:schemeClr val="bg1"/>
                </a:solidFill>
              </a:rPr>
              <a:t> 디자인</a:t>
            </a:r>
            <a:r>
              <a:rPr lang="en-US" altLang="ko-KR" sz="1400" dirty="0">
                <a:solidFill>
                  <a:schemeClr val="bg1"/>
                </a:solidFill>
              </a:rPr>
              <a:t>(2) </a:t>
            </a:r>
            <a:r>
              <a:rPr lang="ko-KR" altLang="en-US" sz="1400" dirty="0">
                <a:solidFill>
                  <a:schemeClr val="bg1"/>
                </a:solidFill>
              </a:rPr>
              <a:t>중간 발표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6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최종 예상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A3F8DA-B1E8-78B9-A122-117BA047257D}"/>
              </a:ext>
            </a:extLst>
          </p:cNvPr>
          <p:cNvGrpSpPr/>
          <p:nvPr/>
        </p:nvGrpSpPr>
        <p:grpSpPr>
          <a:xfrm>
            <a:off x="2250464" y="1087095"/>
            <a:ext cx="2612891" cy="2098467"/>
            <a:chOff x="6164946" y="1856818"/>
            <a:chExt cx="2904058" cy="2349073"/>
          </a:xfrm>
        </p:grpSpPr>
        <p:pic>
          <p:nvPicPr>
            <p:cNvPr id="33" name="Picture 4" descr="변신이야기 1 | 오비디우스 - 교보문고">
              <a:extLst>
                <a:ext uri="{FF2B5EF4-FFF2-40B4-BE49-F238E27FC236}">
                  <a16:creationId xmlns:a16="http://schemas.microsoft.com/office/drawing/2014/main" id="{346DB3D3-A2CE-2935-2D4E-C9BF8ABBE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756" y="1856818"/>
              <a:ext cx="915031" cy="1566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Greek Mythology: Gods, Goddesses &amp; Legends | HISTORY">
              <a:extLst>
                <a:ext uri="{FF2B5EF4-FFF2-40B4-BE49-F238E27FC236}">
                  <a16:creationId xmlns:a16="http://schemas.microsoft.com/office/drawing/2014/main" id="{70478565-73D9-0894-5408-C9D19C450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946" y="3003006"/>
              <a:ext cx="1847294" cy="1154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신들의 계보 - 예스24">
              <a:extLst>
                <a:ext uri="{FF2B5EF4-FFF2-40B4-BE49-F238E27FC236}">
                  <a16:creationId xmlns:a16="http://schemas.microsoft.com/office/drawing/2014/main" id="{A43AB80F-D522-6A8A-DB90-07CC1D5C90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2240" y="2640314"/>
              <a:ext cx="1056764" cy="1565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C44CF7A2-4578-4D9C-0EC6-B256B5BE7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164" y="767359"/>
            <a:ext cx="2173903" cy="263304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EDB3FBF-0A8C-5A6B-1855-EB04E152C233}"/>
              </a:ext>
            </a:extLst>
          </p:cNvPr>
          <p:cNvSpPr txBox="1"/>
          <p:nvPr/>
        </p:nvSpPr>
        <p:spPr>
          <a:xfrm>
            <a:off x="9450410" y="1657296"/>
            <a:ext cx="2350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</a:rPr>
              <a:t>소재로 활용하기 적합한 주제와 참고 서적의 선정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</a:rPr>
              <a:t>및 자료 조사 진행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D534BB-642C-B24B-F65E-C3A9555FE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680" y="4195139"/>
            <a:ext cx="1639775" cy="18134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F93673-CCD5-1C9A-9DAD-EC9AB3EC09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5348" y="4038348"/>
            <a:ext cx="1178538" cy="20638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2588C7-6B80-1810-9DD2-C3176303BE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7999" y="4190257"/>
            <a:ext cx="2559217" cy="17099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65E72B-9037-28E0-20C5-062E552C5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4006" y="4216540"/>
            <a:ext cx="2502520" cy="1399017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8FBEC61-6468-4608-44A1-44ED4342A29B}"/>
              </a:ext>
            </a:extLst>
          </p:cNvPr>
          <p:cNvSpPr/>
          <p:nvPr/>
        </p:nvSpPr>
        <p:spPr>
          <a:xfrm>
            <a:off x="3303886" y="5045211"/>
            <a:ext cx="209065" cy="5516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D3B9862-51B0-AA19-C00E-43616B3EA5F3}"/>
              </a:ext>
            </a:extLst>
          </p:cNvPr>
          <p:cNvSpPr/>
          <p:nvPr/>
        </p:nvSpPr>
        <p:spPr>
          <a:xfrm>
            <a:off x="6441078" y="5045211"/>
            <a:ext cx="209065" cy="5516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0BAF0-0510-ACAB-A640-E4A81A0FBE79}"/>
              </a:ext>
            </a:extLst>
          </p:cNvPr>
          <p:cNvSpPr txBox="1"/>
          <p:nvPr/>
        </p:nvSpPr>
        <p:spPr>
          <a:xfrm>
            <a:off x="9480389" y="4224357"/>
            <a:ext cx="2350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</a:rPr>
              <a:t>자료를 토대로 스토리를 재해석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</a:rPr>
              <a:t>or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</a:rPr>
              <a:t>창조하여 게임 내 아이템 제작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</a:rPr>
              <a:t>이를 토대로 스크립트 작성 후 게임 내 삽입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</a:rPr>
              <a:t>이러한 형태의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</a:rPr>
              <a:t>Item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</a:rPr>
              <a:t>과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</a:rPr>
              <a:t>Enemy, Event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</a:rPr>
              <a:t>가 많아진 결과값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653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6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243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개선 사항 및 향후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5D356A-BDFC-C22B-264F-B4EE405A81B6}"/>
              </a:ext>
            </a:extLst>
          </p:cNvPr>
          <p:cNvSpPr/>
          <p:nvPr/>
        </p:nvSpPr>
        <p:spPr>
          <a:xfrm>
            <a:off x="1244421" y="2031220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FF8B3-86C1-10EE-919B-F75AD0DB9317}"/>
              </a:ext>
            </a:extLst>
          </p:cNvPr>
          <p:cNvSpPr/>
          <p:nvPr/>
        </p:nvSpPr>
        <p:spPr>
          <a:xfrm>
            <a:off x="1244421" y="2031218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522FC5-D4CC-D4D6-03D9-2FFA3B835623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D18A40-92E9-A387-3E7D-F985F118E8FD}"/>
              </a:ext>
            </a:extLst>
          </p:cNvPr>
          <p:cNvSpPr/>
          <p:nvPr/>
        </p:nvSpPr>
        <p:spPr>
          <a:xfrm>
            <a:off x="3897585" y="2031220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9B3BCB-5A49-BA6B-47C9-F8F80D10EE03}"/>
              </a:ext>
            </a:extLst>
          </p:cNvPr>
          <p:cNvSpPr txBox="1"/>
          <p:nvPr/>
        </p:nvSpPr>
        <p:spPr>
          <a:xfrm>
            <a:off x="1438318" y="214619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현재까지 진행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ABD121-0022-3606-3267-D8FFEF56B2A1}"/>
              </a:ext>
            </a:extLst>
          </p:cNvPr>
          <p:cNvSpPr/>
          <p:nvPr/>
        </p:nvSpPr>
        <p:spPr>
          <a:xfrm>
            <a:off x="3897583" y="2031218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6BDD24-47EA-C837-86E3-9119B2382EDA}"/>
              </a:ext>
            </a:extLst>
          </p:cNvPr>
          <p:cNvSpPr txBox="1"/>
          <p:nvPr/>
        </p:nvSpPr>
        <p:spPr>
          <a:xfrm>
            <a:off x="3917622" y="2146191"/>
            <a:ext cx="201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Event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등 추가 제작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B0D50C-2855-4E5E-00EE-08A318C467EE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E09A3C-AD29-291C-705F-CCB62D58F463}"/>
              </a:ext>
            </a:extLst>
          </p:cNvPr>
          <p:cNvSpPr txBox="1"/>
          <p:nvPr/>
        </p:nvSpPr>
        <p:spPr>
          <a:xfrm>
            <a:off x="9375836" y="2197695"/>
            <a:ext cx="1815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Sprite, Animation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 추가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A704BB-5DE6-2674-4B7C-FA5C65F4638A}"/>
              </a:ext>
            </a:extLst>
          </p:cNvPr>
          <p:cNvSpPr txBox="1"/>
          <p:nvPr/>
        </p:nvSpPr>
        <p:spPr>
          <a:xfrm>
            <a:off x="1408150" y="3140622"/>
            <a:ext cx="1682895" cy="1883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Scene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들의 유기성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;</a:t>
            </a:r>
          </a:p>
          <a:p>
            <a:pPr algn="just"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-Battle, Training, Event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스테이지 세종류의 완성으로 이를 연결하여 게임 플레이 가능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D0BE96-5D5F-241D-6ADC-7FEC649DD1F6}"/>
              </a:ext>
            </a:extLst>
          </p:cNvPr>
          <p:cNvSpPr txBox="1"/>
          <p:nvPr/>
        </p:nvSpPr>
        <p:spPr>
          <a:xfrm>
            <a:off x="4085360" y="3142354"/>
            <a:ext cx="1682895" cy="1624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더 다양한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Event, Item, Weapon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등의 요소 기획 및 제작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;</a:t>
            </a:r>
          </a:p>
          <a:p>
            <a:pPr algn="just"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설계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도입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67FFC6-D999-1552-F115-538837DE8EB6}"/>
              </a:ext>
            </a:extLst>
          </p:cNvPr>
          <p:cNvSpPr txBox="1"/>
          <p:nvPr/>
        </p:nvSpPr>
        <p:spPr>
          <a:xfrm>
            <a:off x="9417151" y="3142320"/>
            <a:ext cx="1682895" cy="1883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게임의 실작동에 영향을 미치지 않는 요소의 개발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;</a:t>
            </a:r>
          </a:p>
          <a:p>
            <a:pPr algn="just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 Item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Sprite,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작동 시 적합한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Animation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들의 추가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09C28-2CC1-A6B6-712C-3300C2E1F364}"/>
              </a:ext>
            </a:extLst>
          </p:cNvPr>
          <p:cNvSpPr/>
          <p:nvPr/>
        </p:nvSpPr>
        <p:spPr>
          <a:xfrm>
            <a:off x="6550739" y="2031220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A6F334-1CD9-461B-579B-6350724CC407}"/>
              </a:ext>
            </a:extLst>
          </p:cNvPr>
          <p:cNvSpPr/>
          <p:nvPr/>
        </p:nvSpPr>
        <p:spPr>
          <a:xfrm>
            <a:off x="6550738" y="2031218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50E067-ACDB-9A69-4D11-E6BF12E88C52}"/>
              </a:ext>
            </a:extLst>
          </p:cNvPr>
          <p:cNvSpPr txBox="1"/>
          <p:nvPr/>
        </p:nvSpPr>
        <p:spPr>
          <a:xfrm>
            <a:off x="6856847" y="2146191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기능 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28018B-1A42-BF1F-9722-9478430C3418}"/>
              </a:ext>
            </a:extLst>
          </p:cNvPr>
          <p:cNvSpPr txBox="1"/>
          <p:nvPr/>
        </p:nvSpPr>
        <p:spPr>
          <a:xfrm>
            <a:off x="6730015" y="3142354"/>
            <a:ext cx="1682895" cy="1626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User Info,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동료 시스템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혹은 부수적인 요소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;</a:t>
            </a:r>
          </a:p>
          <a:p>
            <a:pPr algn="just"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플레이의 편의성과 깊이 강화</a:t>
            </a:r>
          </a:p>
        </p:txBody>
      </p:sp>
    </p:spTree>
    <p:extLst>
      <p:ext uri="{BB962C8B-B14F-4D97-AF65-F5344CB8AC3E}">
        <p14:creationId xmlns:p14="http://schemas.microsoft.com/office/powerpoint/2010/main" val="1809154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6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243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개선 사항 및 향후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12C0AA0-E39E-C775-D534-63FAF80A8183}"/>
              </a:ext>
            </a:extLst>
          </p:cNvPr>
          <p:cNvCxnSpPr>
            <a:cxnSpLocks/>
          </p:cNvCxnSpPr>
          <p:nvPr/>
        </p:nvCxnSpPr>
        <p:spPr>
          <a:xfrm>
            <a:off x="172953" y="2502602"/>
            <a:ext cx="11779767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30657BD3-9517-B513-DB8C-81907840B118}"/>
              </a:ext>
            </a:extLst>
          </p:cNvPr>
          <p:cNvSpPr/>
          <p:nvPr/>
        </p:nvSpPr>
        <p:spPr>
          <a:xfrm>
            <a:off x="2177466" y="2291532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4382689-6EFB-FCC8-1407-0515916A420C}"/>
              </a:ext>
            </a:extLst>
          </p:cNvPr>
          <p:cNvSpPr/>
          <p:nvPr/>
        </p:nvSpPr>
        <p:spPr>
          <a:xfrm>
            <a:off x="5761994" y="2291532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23949D3-9516-B8B8-5665-856EDC25FC7F}"/>
              </a:ext>
            </a:extLst>
          </p:cNvPr>
          <p:cNvSpPr/>
          <p:nvPr/>
        </p:nvSpPr>
        <p:spPr>
          <a:xfrm>
            <a:off x="9363720" y="2291532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FE3C272-CD8A-9106-D244-DC4A6D72F560}"/>
              </a:ext>
            </a:extLst>
          </p:cNvPr>
          <p:cNvSpPr txBox="1"/>
          <p:nvPr/>
        </p:nvSpPr>
        <p:spPr>
          <a:xfrm>
            <a:off x="9197880" y="2923922"/>
            <a:ext cx="764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~12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월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7B36451-58DE-E428-E1DA-D2309FB2D62B}"/>
              </a:ext>
            </a:extLst>
          </p:cNvPr>
          <p:cNvSpPr txBox="1"/>
          <p:nvPr/>
        </p:nvSpPr>
        <p:spPr>
          <a:xfrm>
            <a:off x="5404930" y="2921462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월 중순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ABB2A67-39E4-A36F-513B-6E2D14CDFCD7}"/>
              </a:ext>
            </a:extLst>
          </p:cNvPr>
          <p:cNvSpPr txBox="1"/>
          <p:nvPr/>
        </p:nvSpPr>
        <p:spPr>
          <a:xfrm>
            <a:off x="2080467" y="2920642"/>
            <a:ext cx="649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10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월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984287E-B775-E5E3-DCCB-6D27C35EC406}"/>
              </a:ext>
            </a:extLst>
          </p:cNvPr>
          <p:cNvGrpSpPr/>
          <p:nvPr/>
        </p:nvGrpSpPr>
        <p:grpSpPr>
          <a:xfrm>
            <a:off x="1690907" y="3650125"/>
            <a:ext cx="1498450" cy="1222632"/>
            <a:chOff x="390712" y="4305966"/>
            <a:chExt cx="1498450" cy="12226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8820F11-5CC8-6534-0A54-FBD425C8B4D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 algn="just">
                <a:buFontTx/>
                <a:buChar char="-"/>
              </a:pP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다양한 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Event, Item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의 추가</a:t>
              </a:r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marL="171450" indent="-171450" algn="just">
                <a:buFontTx/>
                <a:buChar char="-"/>
              </a:pP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각 요소들의 작동 설계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AB3FE5C-59CA-4E56-C858-1162C4B3BB10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추가적 요소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329D2E2-01FA-F308-CCA2-7F531FD1ECEF}"/>
              </a:ext>
            </a:extLst>
          </p:cNvPr>
          <p:cNvGrpSpPr/>
          <p:nvPr/>
        </p:nvGrpSpPr>
        <p:grpSpPr>
          <a:xfrm>
            <a:off x="5266836" y="3650125"/>
            <a:ext cx="1498450" cy="1037966"/>
            <a:chOff x="390712" y="4305966"/>
            <a:chExt cx="1498450" cy="103796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1FB3DD9-AEED-8198-7C0F-AF0A29049AC1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 algn="just">
                <a:buFontTx/>
                <a:buChar char="-"/>
              </a:pP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추가적 요소 마무리 및 편의 기능 추가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41005E-2225-D804-984D-FB96F415706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기능 추가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DC251A3-32F2-3DF0-E18E-61F7F0708D87}"/>
              </a:ext>
            </a:extLst>
          </p:cNvPr>
          <p:cNvGrpSpPr/>
          <p:nvPr/>
        </p:nvGrpSpPr>
        <p:grpSpPr>
          <a:xfrm>
            <a:off x="8842765" y="3650125"/>
            <a:ext cx="1498450" cy="1222632"/>
            <a:chOff x="390712" y="4305966"/>
            <a:chExt cx="1498450" cy="122263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D4D7ECB-34E4-7AFE-E4C0-B60078EF33D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 algn="just">
                <a:buFontTx/>
                <a:buChar char="-"/>
              </a:pP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게임의 내용을 올바르게 정리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삽입한 보고서 작성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22BB73C-D9E7-3B6E-7BFC-B459CC3CD36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최종 보고서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09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:a16="http://schemas.microsoft.com/office/drawing/2014/main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566418" y="2388295"/>
            <a:ext cx="4996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9BAEDBE-12FD-5EE1-9883-1EEE1DBAB417}"/>
              </a:ext>
            </a:extLst>
          </p:cNvPr>
          <p:cNvSpPr txBox="1"/>
          <p:nvPr/>
        </p:nvSpPr>
        <p:spPr>
          <a:xfrm flipH="1">
            <a:off x="566417" y="3792914"/>
            <a:ext cx="499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Q &amp; 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408132" y="1979143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1136892" y="1917588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프로젝트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408132" y="277806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1136892" y="2716512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배경과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408132" y="3514646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1136892" y="3453091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기능 요구명세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28B664-259E-2BC0-E87E-408FA020A689}"/>
              </a:ext>
            </a:extLst>
          </p:cNvPr>
          <p:cNvSpPr txBox="1"/>
          <p:nvPr/>
        </p:nvSpPr>
        <p:spPr>
          <a:xfrm>
            <a:off x="408132" y="431250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0546CF-A22D-A59E-3113-75012730C69A}"/>
              </a:ext>
            </a:extLst>
          </p:cNvPr>
          <p:cNvSpPr txBox="1"/>
          <p:nvPr/>
        </p:nvSpPr>
        <p:spPr>
          <a:xfrm>
            <a:off x="1136892" y="4250953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설계 및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5211EF-A52D-18ED-0C39-B9BB0DCCC46D}"/>
              </a:ext>
            </a:extLst>
          </p:cNvPr>
          <p:cNvSpPr txBox="1"/>
          <p:nvPr/>
        </p:nvSpPr>
        <p:spPr>
          <a:xfrm>
            <a:off x="408132" y="504283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0EE8EF-A207-38B4-DD07-6AEF7A637713}"/>
              </a:ext>
            </a:extLst>
          </p:cNvPr>
          <p:cNvSpPr txBox="1"/>
          <p:nvPr/>
        </p:nvSpPr>
        <p:spPr>
          <a:xfrm>
            <a:off x="1136892" y="4981279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최종 예상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21A5DB-EEDA-F929-C587-BEA4A35C1D18}"/>
              </a:ext>
            </a:extLst>
          </p:cNvPr>
          <p:cNvSpPr txBox="1"/>
          <p:nvPr/>
        </p:nvSpPr>
        <p:spPr>
          <a:xfrm>
            <a:off x="408132" y="583471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0C2403-1E7A-8F78-0F03-62E43B7975FF}"/>
              </a:ext>
            </a:extLst>
          </p:cNvPr>
          <p:cNvSpPr txBox="1"/>
          <p:nvPr/>
        </p:nvSpPr>
        <p:spPr>
          <a:xfrm>
            <a:off x="1136892" y="5773160"/>
            <a:ext cx="3243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개선 사항 및 향후 계획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4D4A7-5800-313A-CAA9-5D1ACA808FCF}"/>
              </a:ext>
            </a:extLst>
          </p:cNvPr>
          <p:cNvSpPr txBox="1"/>
          <p:nvPr/>
        </p:nvSpPr>
        <p:spPr>
          <a:xfrm>
            <a:off x="3274371" y="2371695"/>
            <a:ext cx="437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3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A5056-9744-ADBD-1C98-08488646BB9C}"/>
              </a:ext>
            </a:extLst>
          </p:cNvPr>
          <p:cNvSpPr txBox="1"/>
          <p:nvPr/>
        </p:nvSpPr>
        <p:spPr>
          <a:xfrm>
            <a:off x="3274371" y="3178177"/>
            <a:ext cx="437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4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A26344-5E4C-F8F4-987C-854F2681BA5C}"/>
              </a:ext>
            </a:extLst>
          </p:cNvPr>
          <p:cNvSpPr txBox="1"/>
          <p:nvPr/>
        </p:nvSpPr>
        <p:spPr>
          <a:xfrm>
            <a:off x="3274371" y="3920415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5 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9849D8-813F-9F51-B84B-9C98B2CD9D5B}"/>
              </a:ext>
            </a:extLst>
          </p:cNvPr>
          <p:cNvSpPr txBox="1"/>
          <p:nvPr/>
        </p:nvSpPr>
        <p:spPr>
          <a:xfrm>
            <a:off x="3270775" y="4729077"/>
            <a:ext cx="625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6 ~ 9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B5BAA0-E20F-EF35-7C25-BCDABB7EE106}"/>
              </a:ext>
            </a:extLst>
          </p:cNvPr>
          <p:cNvSpPr txBox="1"/>
          <p:nvPr/>
        </p:nvSpPr>
        <p:spPr>
          <a:xfrm>
            <a:off x="3288443" y="5442944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10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CE13B2-1C30-F5B4-48AA-E4EB065ED9B4}"/>
              </a:ext>
            </a:extLst>
          </p:cNvPr>
          <p:cNvSpPr txBox="1"/>
          <p:nvPr/>
        </p:nvSpPr>
        <p:spPr>
          <a:xfrm>
            <a:off x="3288443" y="6234825"/>
            <a:ext cx="756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11 ~ 12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880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Motivation,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주요 기능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08304A-B30E-64A5-FF83-30FCD194D59D}"/>
              </a:ext>
            </a:extLst>
          </p:cNvPr>
          <p:cNvSpPr/>
          <p:nvPr/>
        </p:nvSpPr>
        <p:spPr>
          <a:xfrm>
            <a:off x="846814" y="1116378"/>
            <a:ext cx="10615513" cy="2005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F06162-E4D3-7C24-ACD5-4E0E6B585E58}"/>
              </a:ext>
            </a:extLst>
          </p:cNvPr>
          <p:cNvSpPr txBox="1"/>
          <p:nvPr/>
        </p:nvSpPr>
        <p:spPr>
          <a:xfrm>
            <a:off x="1069460" y="1301044"/>
            <a:ext cx="3067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</a:rPr>
              <a:t>- Motivation</a:t>
            </a:r>
            <a:endParaRPr lang="ko-KR" altLang="en-US" sz="2000" spc="-15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60FB-5314-7FA8-F2CB-100357E3E116}"/>
              </a:ext>
            </a:extLst>
          </p:cNvPr>
          <p:cNvSpPr txBox="1"/>
          <p:nvPr/>
        </p:nvSpPr>
        <p:spPr>
          <a:xfrm>
            <a:off x="1265868" y="1765187"/>
            <a:ext cx="966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</a:rPr>
              <a:t>과거 어느때보다도 빠르게 성장하고 있는 게임 시장의 흐름에 맞춰 상품의 장르적 특성들을 연구하고  게임 개발 과정을 직접 경험해 보는 것</a:t>
            </a:r>
            <a:r>
              <a:rPr lang="en-US" altLang="ko-KR" sz="2000" spc="-150" dirty="0">
                <a:solidFill>
                  <a:schemeClr val="bg1"/>
                </a:solidFill>
              </a:rPr>
              <a:t>.</a:t>
            </a:r>
            <a:endParaRPr lang="ko-KR" altLang="en-US" sz="2000" spc="-15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C56EAD-1DAA-A5B1-5508-BFB6A649D796}"/>
              </a:ext>
            </a:extLst>
          </p:cNvPr>
          <p:cNvSpPr/>
          <p:nvPr/>
        </p:nvSpPr>
        <p:spPr>
          <a:xfrm>
            <a:off x="846814" y="3551451"/>
            <a:ext cx="10615513" cy="2005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3B821B-A375-60EE-B8A5-7D4A96BC97F4}"/>
              </a:ext>
            </a:extLst>
          </p:cNvPr>
          <p:cNvSpPr txBox="1"/>
          <p:nvPr/>
        </p:nvSpPr>
        <p:spPr>
          <a:xfrm>
            <a:off x="1069460" y="3736117"/>
            <a:ext cx="3067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</a:rPr>
              <a:t>- </a:t>
            </a:r>
            <a:r>
              <a:rPr lang="ko-KR" altLang="en-US" sz="2000" spc="-150" dirty="0">
                <a:solidFill>
                  <a:schemeClr val="bg1"/>
                </a:solidFill>
              </a:rPr>
              <a:t>주요 기능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AFB364-6FE8-89BD-1A27-1BDA9FCBEC09}"/>
              </a:ext>
            </a:extLst>
          </p:cNvPr>
          <p:cNvSpPr txBox="1"/>
          <p:nvPr/>
        </p:nvSpPr>
        <p:spPr>
          <a:xfrm>
            <a:off x="1344246" y="4244594"/>
            <a:ext cx="9660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</a:rPr>
              <a:t>텍스트 위주로 진행되는 </a:t>
            </a:r>
            <a:r>
              <a:rPr lang="ko-KR" altLang="en-US" sz="2000" spc="-150" dirty="0" err="1">
                <a:solidFill>
                  <a:schemeClr val="bg1"/>
                </a:solidFill>
              </a:rPr>
              <a:t>로그라이크</a:t>
            </a:r>
            <a:r>
              <a:rPr lang="ko-KR" altLang="en-US" sz="2000" spc="-150" dirty="0">
                <a:solidFill>
                  <a:schemeClr val="bg1"/>
                </a:solidFill>
              </a:rPr>
              <a:t> 속성의 육성 시뮬레이션 게임</a:t>
            </a:r>
            <a:r>
              <a:rPr lang="en-US" altLang="ko-KR" sz="2000" spc="-150" dirty="0">
                <a:solidFill>
                  <a:schemeClr val="bg1"/>
                </a:solidFill>
              </a:rPr>
              <a:t>.</a:t>
            </a:r>
            <a:endParaRPr lang="ko-KR" altLang="en-US" sz="20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배경과 과정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70CD47-9D41-F1A7-3021-5D3C803A858B}"/>
              </a:ext>
            </a:extLst>
          </p:cNvPr>
          <p:cNvSpPr/>
          <p:nvPr/>
        </p:nvSpPr>
        <p:spPr>
          <a:xfrm>
            <a:off x="530576" y="1267736"/>
            <a:ext cx="5232916" cy="4749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F9874C-3FEF-2B68-74D2-E088F33596A2}"/>
              </a:ext>
            </a:extLst>
          </p:cNvPr>
          <p:cNvSpPr/>
          <p:nvPr/>
        </p:nvSpPr>
        <p:spPr>
          <a:xfrm>
            <a:off x="949540" y="1530402"/>
            <a:ext cx="4394986" cy="359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83189-B1B5-E180-999B-E02F8EE2E5D1}"/>
              </a:ext>
            </a:extLst>
          </p:cNvPr>
          <p:cNvSpPr txBox="1"/>
          <p:nvPr/>
        </p:nvSpPr>
        <p:spPr>
          <a:xfrm>
            <a:off x="737754" y="5290026"/>
            <a:ext cx="4818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-</a:t>
            </a:r>
            <a:r>
              <a:rPr lang="ko-KR" altLang="en-US" sz="1600" dirty="0"/>
              <a:t> 유물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로그라이크</a:t>
            </a:r>
            <a:r>
              <a:rPr lang="ko-KR" altLang="en-US" sz="1600" dirty="0"/>
              <a:t> 시스템을 참고한 </a:t>
            </a:r>
            <a:r>
              <a:rPr lang="en-US" altLang="ko-KR" sz="1600" dirty="0"/>
              <a:t>‘Slay The Spire’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5D493B-FB98-B1B0-E851-B043B7ED8D0F}"/>
              </a:ext>
            </a:extLst>
          </p:cNvPr>
          <p:cNvSpPr/>
          <p:nvPr/>
        </p:nvSpPr>
        <p:spPr>
          <a:xfrm>
            <a:off x="6761862" y="1267736"/>
            <a:ext cx="4583324" cy="4749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AFA0AC-59A8-9C95-F6F0-D0502E2E440D}"/>
              </a:ext>
            </a:extLst>
          </p:cNvPr>
          <p:cNvSpPr/>
          <p:nvPr/>
        </p:nvSpPr>
        <p:spPr>
          <a:xfrm>
            <a:off x="7121734" y="1523491"/>
            <a:ext cx="3966228" cy="359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B3F957-EF9E-A062-6F69-27118605DE08}"/>
              </a:ext>
            </a:extLst>
          </p:cNvPr>
          <p:cNvSpPr txBox="1"/>
          <p:nvPr/>
        </p:nvSpPr>
        <p:spPr>
          <a:xfrm>
            <a:off x="6919924" y="5274935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1600" dirty="0"/>
              <a:t>게임의 </a:t>
            </a:r>
            <a:r>
              <a:rPr lang="en-US" altLang="ko-KR" sz="1600" dirty="0"/>
              <a:t>UI</a:t>
            </a:r>
            <a:r>
              <a:rPr lang="ko-KR" altLang="en-US" sz="1600" dirty="0"/>
              <a:t>적 디자인</a:t>
            </a:r>
            <a:r>
              <a:rPr lang="en-US" altLang="ko-KR" sz="1600" dirty="0"/>
              <a:t>, </a:t>
            </a:r>
            <a:r>
              <a:rPr lang="ko-KR" altLang="en-US" sz="1600" dirty="0"/>
              <a:t>진행 흐름을</a:t>
            </a:r>
            <a:endParaRPr lang="en-US" altLang="ko-KR" sz="1600" dirty="0"/>
          </a:p>
          <a:p>
            <a:pPr algn="ctr"/>
            <a:r>
              <a:rPr lang="ko-KR" altLang="en-US" sz="1600" dirty="0"/>
              <a:t>참고한 </a:t>
            </a:r>
            <a:r>
              <a:rPr lang="en-US" altLang="ko-KR" sz="1600" dirty="0"/>
              <a:t>‘A Dark Room’</a:t>
            </a:r>
            <a:endParaRPr lang="ko-KR" altLang="en-US" sz="1600" dirty="0"/>
          </a:p>
        </p:txBody>
      </p:sp>
      <p:pic>
        <p:nvPicPr>
          <p:cNvPr id="23" name="그림 22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968774F2-9B3F-60AC-D5FE-2D890A6C2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26" y="4021695"/>
            <a:ext cx="3600801" cy="612368"/>
          </a:xfrm>
          <a:prstGeom prst="rect">
            <a:avLst/>
          </a:prstGeom>
        </p:spPr>
      </p:pic>
      <p:pic>
        <p:nvPicPr>
          <p:cNvPr id="25" name="Picture 2" descr="Relic - Slay the Spire | Interface In Game">
            <a:extLst>
              <a:ext uri="{FF2B5EF4-FFF2-40B4-BE49-F238E27FC236}">
                <a16:creationId xmlns:a16="http://schemas.microsoft.com/office/drawing/2014/main" id="{65161EF3-FA68-2D73-0E71-6E063BE3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02" y="1788934"/>
            <a:ext cx="3427048" cy="192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his iPhone Game Is Just A Bunch Of Simple Text, And People Love It |  HuffPost Impact">
            <a:extLst>
              <a:ext uri="{FF2B5EF4-FFF2-40B4-BE49-F238E27FC236}">
                <a16:creationId xmlns:a16="http://schemas.microsoft.com/office/drawing/2014/main" id="{BCABEDE2-0F9C-0ADE-F258-0467F1BA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248" y="1934937"/>
            <a:ext cx="1658815" cy="247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A Dark Room Game - Episode 10 - The End - YouTube">
            <a:extLst>
              <a:ext uri="{FF2B5EF4-FFF2-40B4-BE49-F238E27FC236}">
                <a16:creationId xmlns:a16="http://schemas.microsoft.com/office/drawing/2014/main" id="{34F534D0-2C25-3AF6-B78D-CC64FF617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4" t="774" r="19136"/>
          <a:stretch/>
        </p:blipFill>
        <p:spPr bwMode="auto">
          <a:xfrm>
            <a:off x="8932657" y="2311218"/>
            <a:ext cx="2100711" cy="179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3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70CD47-9D41-F1A7-3021-5D3C803A858B}"/>
              </a:ext>
            </a:extLst>
          </p:cNvPr>
          <p:cNvSpPr/>
          <p:nvPr/>
        </p:nvSpPr>
        <p:spPr>
          <a:xfrm>
            <a:off x="530575" y="908229"/>
            <a:ext cx="11119299" cy="5506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F9874C-3FEF-2B68-74D2-E088F33596A2}"/>
              </a:ext>
            </a:extLst>
          </p:cNvPr>
          <p:cNvSpPr/>
          <p:nvPr/>
        </p:nvSpPr>
        <p:spPr>
          <a:xfrm>
            <a:off x="949541" y="1179647"/>
            <a:ext cx="7112536" cy="4770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83189-B1B5-E180-999B-E02F8EE2E5D1}"/>
              </a:ext>
            </a:extLst>
          </p:cNvPr>
          <p:cNvSpPr txBox="1"/>
          <p:nvPr/>
        </p:nvSpPr>
        <p:spPr>
          <a:xfrm>
            <a:off x="2096531" y="5934144"/>
            <a:ext cx="4818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- User Requirements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07122-738D-06FD-405E-D748068B6F8D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3F8497-F9B1-FBA5-F4E7-1C5788FE71E4}"/>
              </a:ext>
            </a:extLst>
          </p:cNvPr>
          <p:cNvSpPr txBox="1"/>
          <p:nvPr/>
        </p:nvSpPr>
        <p:spPr>
          <a:xfrm>
            <a:off x="1163052" y="272716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기능 요구 명세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8E159-47D4-4216-7814-8FFAFCC2986F}"/>
              </a:ext>
            </a:extLst>
          </p:cNvPr>
          <p:cNvSpPr txBox="1"/>
          <p:nvPr/>
        </p:nvSpPr>
        <p:spPr>
          <a:xfrm>
            <a:off x="1163052" y="1359076"/>
            <a:ext cx="6724521" cy="43987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lvl="0" indent="-342900" algn="l" latinLnBrk="1"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 캐릭터</a:t>
            </a: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유저는 자신의 캐릭터의 특성을 뜻에 맞게 육성할 수 있어야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특성은 개별적으로 담당하는 효과가 존재해야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동료 캐릭터</a:t>
            </a: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동료 캐릭터는 아이템과 비슷하게 게임 내의 이벤트를 통해 얻을 수 있어야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동료 캐릭터의 육성은 유저 캐릭터와 비슷하게 진행되어 유저에게 무엇을 육성할지 선택할 수 있도록 설계되어야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동료는 전투 및 비전투의 과정에서 다양한 방면으로 지원하여 유저가 게임의 클리어를 여러 방면으로 공략할 수 있도록 도움이 되어야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</a:t>
            </a: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이벤트의 종류는 시작 시 이벤트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 이벤트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육성 이벤트의 세가지로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목표 시점에 맞게 나와야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이벤트의 효과는 단순 </a:t>
            </a:r>
            <a:r>
              <a:rPr lang="ko-KR" altLang="ko-KR" sz="1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스탯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증가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장비 추가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버프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디버프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추가 등 다양하게 존재해야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</a:t>
            </a: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 과정은 텍스트로 이루어지며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확률에 기반한 운 시스템으로 진행되어야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플레이어의 육성 정도 등의 수치에 따라 해당 확률이 변동하여 전투를 승리할 수 있도록 설계되어야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전투의 결과에 맞는 보상 혹은 불이익을 가져야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전투의 텍스트는 전투 과정을 효과적으로 표현해야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장비</a:t>
            </a: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장비는 캐릭터의 특성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 시의 효과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육성 시의 효과 등 다양한 방면으로 유저의 플레이에 영향을 주어야 한다</a:t>
            </a: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장비를 수집하는 방법 또한 여러 이벤트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전투와 연동하여 다양해야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엔딩</a:t>
            </a: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결과값에 따라 새로운 장비가 해금되는 방식이 반영되어야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 종료 시 유저는 자신의 플레이가 갖는 점수 가치를 알 수 있어야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컨셉</a:t>
            </a: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유저가 몰입할 수 있는 일관적이고 흥미로운 배경과 스토리를 가지고 있어야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AutoNum type="arabicPeriod" startAt="7"/>
            </a:pP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8A24AE5-1F65-247B-3C71-BAAADCA813BB}"/>
              </a:ext>
            </a:extLst>
          </p:cNvPr>
          <p:cNvGrpSpPr/>
          <p:nvPr/>
        </p:nvGrpSpPr>
        <p:grpSpPr>
          <a:xfrm>
            <a:off x="4277910" y="1179647"/>
            <a:ext cx="7112536" cy="5093051"/>
            <a:chOff x="4277910" y="1179647"/>
            <a:chExt cx="7112536" cy="509305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75ABC54-B57A-120D-75B2-F49B678D6A62}"/>
                </a:ext>
              </a:extLst>
            </p:cNvPr>
            <p:cNvSpPr/>
            <p:nvPr/>
          </p:nvSpPr>
          <p:spPr>
            <a:xfrm>
              <a:off x="4277910" y="1179647"/>
              <a:ext cx="7112536" cy="4770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B03576-EA6E-79F9-7BB8-1EB185B2D297}"/>
                </a:ext>
              </a:extLst>
            </p:cNvPr>
            <p:cNvSpPr txBox="1"/>
            <p:nvPr/>
          </p:nvSpPr>
          <p:spPr>
            <a:xfrm>
              <a:off x="5424900" y="5934144"/>
              <a:ext cx="4818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- System Requirements</a:t>
              </a:r>
              <a:endParaRPr lang="ko-KR" alt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ECC0FC-79D9-5D2E-C958-7DACC34A4E4F}"/>
                </a:ext>
              </a:extLst>
            </p:cNvPr>
            <p:cNvSpPr txBox="1"/>
            <p:nvPr/>
          </p:nvSpPr>
          <p:spPr>
            <a:xfrm>
              <a:off x="4491421" y="1540446"/>
              <a:ext cx="6724521" cy="40328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lvl="0" indent="-342900" algn="l" latinLnBrk="1">
                <a:lnSpc>
                  <a:spcPct val="107000"/>
                </a:lnSpc>
                <a:buFont typeface="+mj-lt"/>
                <a:buAutoNum type="arabi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System Structure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Scene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전환으로 게임의 진행이 이루어짐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각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Scene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들은 핵심 상황별로 분류됨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Scene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기능을 효과적으로 실행하기 위한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Object 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설계가 필요함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107000"/>
                </a:lnSpc>
                <a:buFont typeface="+mj-lt"/>
                <a:buAutoNum type="arabi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Event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각 상황별 다른 이벤트를 출력하기 위한 분류가 필요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이벤트는 랜덤하게 출력되지만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User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 따라 랜덤함의 방향성이 일부 결정될 수 있어야 함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은 랜덤하게 결정된 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Event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를 인위적으로 바꿀 수 없음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상호작용과 연결이 재구성하기 쉬운 방식으로 설계되어 다양한 형식의 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Event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 적용하기 용이 함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107000"/>
                </a:lnSpc>
                <a:buFont typeface="+mj-lt"/>
                <a:buAutoNum type="arabi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은 </a:t>
              </a:r>
              <a:r>
                <a:rPr lang="ko-KR" altLang="ko-KR" sz="8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랜덤한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적을 만나되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확인한 적은 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‘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세이브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-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로드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’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등에 의해 게임의 의도를 벗어난 조작으로 수정이 불가능 함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 Log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는 화면에 표시되어 전투의 과정을 쉽게 알 수 있도록 표현되고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공개 정도는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User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 따라 바뀜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은 특이한 경우를 제외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100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프로의 승리 혹은 패배가 이루어지지 않음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결과는 출력 전에 반영되어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User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이 임의적으로 취소할 수 없음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107000"/>
                </a:lnSpc>
                <a:buFont typeface="+mj-lt"/>
                <a:buAutoNum type="arabi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Training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은 원하는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을 원하는 타이밍에 훈련할 수 있다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Training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Battle 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여부에 따라 올바른 이벤트가 정해진다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107000"/>
                </a:lnSpc>
                <a:buFont typeface="+mj-lt"/>
                <a:buAutoNum type="arabi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Item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각 아이템은 특별한 효과를 가지고 있어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Training 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혹은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Battle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 영향을 준다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아이템은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Event 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혹은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Battle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을 통해 습득할 수 있다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107000"/>
                </a:lnSpc>
                <a:buFont typeface="+mj-lt"/>
                <a:buAutoNum type="arabi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Enemy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 동일하게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Weapon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을 가지고 있고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그것에 따른 기본 공격과 특별한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Skill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들을 활용해 공격한다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Skill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은 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Stat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 기반 된 발동확률로 전투 중 발동 여부가 결정된다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107000"/>
                </a:lnSpc>
                <a:buFont typeface="+mj-lt"/>
                <a:buAutoNum type="arabi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Ending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Item, Money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등의 수집사항을 종합적으로 고려한 점수가 </a:t>
              </a:r>
              <a:r>
                <a:rPr lang="ko-KR" altLang="ko-KR" sz="8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표시되어야한다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해당 점수를 기반으로 새로운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Item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Event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등이 해금되어야 한다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107000"/>
                </a:lnSpc>
                <a:buFont typeface="+mj-lt"/>
                <a:buAutoNum type="arabi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Weapon System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무기는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User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Enemy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가 공통으로 사용할 수 있어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Stat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수치에 따라 강도가 결정된다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각기 다른 특징을 가지는 종류와 해당 종류 내부에서 세부적인 수치 차이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8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특징점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차이에 따라 분류된다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종류별로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3~5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개 정도의 개수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en-US" altLang="ko-KR" sz="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800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4C9CA-FF2A-9FA9-7B1E-C6740F416733}"/>
              </a:ext>
            </a:extLst>
          </p:cNvPr>
          <p:cNvSpPr txBox="1"/>
          <p:nvPr/>
        </p:nvSpPr>
        <p:spPr>
          <a:xfrm>
            <a:off x="3556910" y="5749391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기초 게임 플로우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64E61B-A2A2-74A4-C23F-76355D1E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829" y="888876"/>
            <a:ext cx="7497095" cy="422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5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4C9CA-FF2A-9FA9-7B1E-C6740F416733}"/>
              </a:ext>
            </a:extLst>
          </p:cNvPr>
          <p:cNvSpPr txBox="1"/>
          <p:nvPr/>
        </p:nvSpPr>
        <p:spPr>
          <a:xfrm>
            <a:off x="3556910" y="5749391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MainMenu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StartEvent</a:t>
            </a:r>
            <a:r>
              <a:rPr lang="en-US" altLang="ko-KR" sz="2000" dirty="0"/>
              <a:t> </a:t>
            </a:r>
            <a:r>
              <a:rPr lang="ko-KR" altLang="en-US" sz="2000" dirty="0"/>
              <a:t>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BBEF2F-5C6E-D44D-73BE-8AC6AD698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35" y="917890"/>
            <a:ext cx="3570401" cy="20277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5D32BD-4017-07DE-D25A-9917F9896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123" y="1904922"/>
            <a:ext cx="1856722" cy="10450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A4C4829-74AC-1762-D0B1-3956041DFBB3}"/>
              </a:ext>
            </a:extLst>
          </p:cNvPr>
          <p:cNvSpPr txBox="1"/>
          <p:nvPr/>
        </p:nvSpPr>
        <p:spPr>
          <a:xfrm>
            <a:off x="5314392" y="916094"/>
            <a:ext cx="5296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필요한 옵션들만 존재</a:t>
            </a:r>
            <a:r>
              <a:rPr lang="en-US" altLang="ko-KR" sz="2000" dirty="0"/>
              <a:t>. New Game </a:t>
            </a:r>
            <a:r>
              <a:rPr lang="ko-KR" altLang="en-US" sz="2000" dirty="0" err="1"/>
              <a:t>누를시</a:t>
            </a:r>
            <a:r>
              <a:rPr lang="ko-KR" altLang="en-US" sz="2000" dirty="0"/>
              <a:t> 하단처럼 </a:t>
            </a:r>
            <a:r>
              <a:rPr lang="ko-KR" altLang="en-US" sz="2000" dirty="0" err="1"/>
              <a:t>경고창</a:t>
            </a:r>
            <a:r>
              <a:rPr lang="ko-KR" altLang="en-US" sz="2000" dirty="0"/>
              <a:t> 표시</a:t>
            </a:r>
            <a:r>
              <a:rPr lang="en-US" altLang="ko-KR" sz="2000" dirty="0"/>
              <a:t>(</a:t>
            </a:r>
            <a:r>
              <a:rPr lang="ko-KR" altLang="en-US" sz="2000" dirty="0"/>
              <a:t>저장되어 있던 데이터가 삭제되기 때문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EE9CF18-07AA-9D24-68C7-FB56F4095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628" y="3512307"/>
            <a:ext cx="2671394" cy="15045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0B194DD-85FE-C49F-9157-6CA25B7AF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815" y="3946510"/>
            <a:ext cx="2658450" cy="151093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B0B4B-13F1-B3E6-4608-595FCB71C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513" y="2190157"/>
            <a:ext cx="2677752" cy="15109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B41D8F-1E8A-6914-4C88-600F886FED7C}"/>
              </a:ext>
            </a:extLst>
          </p:cNvPr>
          <p:cNvSpPr txBox="1"/>
          <p:nvPr/>
        </p:nvSpPr>
        <p:spPr>
          <a:xfrm>
            <a:off x="1422917" y="3443668"/>
            <a:ext cx="31862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시작 시 표시되는 </a:t>
            </a:r>
            <a:r>
              <a:rPr lang="en-US" altLang="ko-KR" sz="2000" dirty="0" err="1"/>
              <a:t>StartEvent</a:t>
            </a:r>
            <a:r>
              <a:rPr lang="en-US" altLang="ko-KR" sz="2000" dirty="0"/>
              <a:t>. </a:t>
            </a:r>
            <a:r>
              <a:rPr lang="ko-KR" altLang="en-US" sz="2000" dirty="0"/>
              <a:t>캐릭터의 초기 방향성을 선택할 수 있는 이벤트</a:t>
            </a:r>
            <a:r>
              <a:rPr lang="en-US" altLang="ko-KR" sz="2000" dirty="0"/>
              <a:t>. </a:t>
            </a:r>
            <a:r>
              <a:rPr lang="ko-KR" altLang="en-US" sz="2000" dirty="0"/>
              <a:t>현재는 </a:t>
            </a:r>
            <a:r>
              <a:rPr lang="en-US" altLang="ko-KR" sz="2000" dirty="0" err="1"/>
              <a:t>MainStat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SubStat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MainWeapon</a:t>
            </a:r>
            <a:r>
              <a:rPr lang="ko-KR" altLang="en-US" sz="2000" dirty="0"/>
              <a:t>을 선택할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077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4C9CA-FF2A-9FA9-7B1E-C6740F416733}"/>
              </a:ext>
            </a:extLst>
          </p:cNvPr>
          <p:cNvSpPr txBox="1"/>
          <p:nvPr/>
        </p:nvSpPr>
        <p:spPr>
          <a:xfrm>
            <a:off x="3612155" y="5626905"/>
            <a:ext cx="4967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MainPlay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 err="1"/>
              <a:t>EventStage</a:t>
            </a:r>
            <a:r>
              <a:rPr lang="en-US" altLang="ko-KR" sz="2000" dirty="0"/>
              <a:t> </a:t>
            </a:r>
            <a:r>
              <a:rPr lang="ko-KR" altLang="en-US" sz="2000" dirty="0"/>
              <a:t>화면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81A633F-E3A7-DBB1-296A-906146E0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720" y="905886"/>
            <a:ext cx="3071268" cy="17287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A8023E-093F-DEC1-16B9-767FF1A9E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384" y="904954"/>
            <a:ext cx="3071269" cy="172971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75D7EE0-5D63-99DD-B11E-86D2F8D4C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720" y="3200681"/>
            <a:ext cx="3071267" cy="17224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59AEC43-247C-88F6-4B2F-99B899542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240" y="4336497"/>
            <a:ext cx="2941552" cy="5450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3A53D24-D9D6-31AE-A47B-7A1BEA8034FC}"/>
              </a:ext>
            </a:extLst>
          </p:cNvPr>
          <p:cNvSpPr txBox="1"/>
          <p:nvPr/>
        </p:nvSpPr>
        <p:spPr>
          <a:xfrm>
            <a:off x="8065049" y="916094"/>
            <a:ext cx="25454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MainPlay</a:t>
            </a:r>
            <a:r>
              <a:rPr lang="ko-KR" altLang="en-US" sz="2000" dirty="0"/>
              <a:t>에선 원하는 행동을 선택할 수 있음</a:t>
            </a:r>
            <a:r>
              <a:rPr lang="en-US" altLang="ko-KR" sz="2000" dirty="0"/>
              <a:t>. Training </a:t>
            </a:r>
            <a:r>
              <a:rPr lang="ko-KR" altLang="en-US" sz="2000" dirty="0" err="1"/>
              <a:t>선택시</a:t>
            </a:r>
            <a:r>
              <a:rPr lang="ko-KR" altLang="en-US" sz="2000" dirty="0"/>
              <a:t> 우측처럼 원하는 </a:t>
            </a:r>
            <a:r>
              <a:rPr lang="en-US" altLang="ko-KR" sz="2000" dirty="0"/>
              <a:t>Stat</a:t>
            </a:r>
            <a:r>
              <a:rPr lang="ko-KR" altLang="en-US" sz="2000" dirty="0"/>
              <a:t>을 올릴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F33B96-36B6-FE08-D123-3602BFBD9D65}"/>
              </a:ext>
            </a:extLst>
          </p:cNvPr>
          <p:cNvSpPr txBox="1"/>
          <p:nvPr/>
        </p:nvSpPr>
        <p:spPr>
          <a:xfrm>
            <a:off x="4803046" y="3207667"/>
            <a:ext cx="55592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en-US" altLang="ko-KR" sz="2000" dirty="0" err="1"/>
              <a:t>EventStage</a:t>
            </a:r>
            <a:r>
              <a:rPr lang="ko-KR" altLang="en-US" sz="2000" dirty="0"/>
              <a:t>는 이전 </a:t>
            </a:r>
            <a:r>
              <a:rPr lang="en-US" altLang="ko-KR" sz="2000" dirty="0"/>
              <a:t>Stage</a:t>
            </a:r>
            <a:r>
              <a:rPr lang="ko-KR" altLang="en-US" sz="2000" dirty="0"/>
              <a:t>의 종류와 결과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</a:t>
            </a:r>
            <a:r>
              <a:rPr lang="en-US" altLang="ko-KR" sz="2000" dirty="0"/>
              <a:t>User</a:t>
            </a:r>
            <a:r>
              <a:rPr lang="ko-KR" altLang="en-US" sz="2000" dirty="0"/>
              <a:t>의 특정 </a:t>
            </a:r>
            <a:r>
              <a:rPr lang="en-US" altLang="ko-KR" sz="2000" dirty="0"/>
              <a:t>Stat</a:t>
            </a:r>
            <a:r>
              <a:rPr lang="ko-KR" altLang="en-US" sz="2000" dirty="0"/>
              <a:t>에 따라 </a:t>
            </a:r>
            <a:r>
              <a:rPr lang="ko-KR" altLang="en-US" sz="2000" dirty="0" err="1"/>
              <a:t>정해짐</a:t>
            </a:r>
            <a:r>
              <a:rPr lang="en-US" altLang="ko-KR" sz="2000" dirty="0"/>
              <a:t>. </a:t>
            </a:r>
            <a:r>
              <a:rPr lang="ko-KR" altLang="en-US" sz="2000" dirty="0"/>
              <a:t>아래의 선택지를 누를 시 각 선택지에 맞는 결과값 얻음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2430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4C9CA-FF2A-9FA9-7B1E-C6740F416733}"/>
              </a:ext>
            </a:extLst>
          </p:cNvPr>
          <p:cNvSpPr txBox="1"/>
          <p:nvPr/>
        </p:nvSpPr>
        <p:spPr>
          <a:xfrm>
            <a:off x="3556910" y="5749391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BattleStage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CBB9DC-624C-023F-020A-8F96FE7CD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34" y="957043"/>
            <a:ext cx="2938645" cy="16403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FCA951-4D72-BAC9-A3B9-76E1AA901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256" y="951292"/>
            <a:ext cx="2971367" cy="16590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0863A2-5447-071D-36C0-EE0F07DC7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534" y="3026841"/>
            <a:ext cx="3556910" cy="20005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94EB5C7-9856-B726-D247-6537D0A5A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4413" y="2994596"/>
            <a:ext cx="3496163" cy="4953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3F941EB-2D43-16A6-8DE7-932D18854D2C}"/>
              </a:ext>
            </a:extLst>
          </p:cNvPr>
          <p:cNvSpPr txBox="1"/>
          <p:nvPr/>
        </p:nvSpPr>
        <p:spPr>
          <a:xfrm>
            <a:off x="8065049" y="916094"/>
            <a:ext cx="2545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MainPlay</a:t>
            </a:r>
            <a:r>
              <a:rPr lang="ko-KR" altLang="en-US" sz="2000" dirty="0"/>
              <a:t>에서 </a:t>
            </a:r>
            <a:r>
              <a:rPr lang="en-US" altLang="ko-KR" sz="2000" dirty="0"/>
              <a:t>Battle </a:t>
            </a:r>
            <a:r>
              <a:rPr lang="ko-KR" altLang="en-US" sz="2000" dirty="0" err="1"/>
              <a:t>선택시</a:t>
            </a:r>
            <a:r>
              <a:rPr lang="ko-KR" altLang="en-US" sz="2000" dirty="0"/>
              <a:t> 미리 정해져 있던 </a:t>
            </a:r>
            <a:r>
              <a:rPr lang="en-US" altLang="ko-KR" sz="2000" dirty="0"/>
              <a:t>Enemy</a:t>
            </a:r>
            <a:r>
              <a:rPr lang="ko-KR" altLang="en-US" sz="2000" dirty="0"/>
              <a:t>와 전투</a:t>
            </a:r>
            <a:r>
              <a:rPr lang="en-US" altLang="ko-KR" sz="2000" dirty="0"/>
              <a:t>. </a:t>
            </a:r>
            <a:r>
              <a:rPr lang="ko-KR" altLang="en-US" sz="2000" dirty="0"/>
              <a:t>전투 상황이 </a:t>
            </a:r>
            <a:r>
              <a:rPr lang="en-US" altLang="ko-KR" sz="2000" dirty="0"/>
              <a:t>Log</a:t>
            </a:r>
            <a:r>
              <a:rPr lang="ko-KR" altLang="en-US" sz="2000" dirty="0"/>
              <a:t>로 표시되고 최종 확률에 따라 승패가 결정 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8EA2F9-885B-A2F3-3B80-D6FE89AB4F70}"/>
              </a:ext>
            </a:extLst>
          </p:cNvPr>
          <p:cNvSpPr txBox="1"/>
          <p:nvPr/>
        </p:nvSpPr>
        <p:spPr>
          <a:xfrm>
            <a:off x="5138184" y="3375403"/>
            <a:ext cx="2545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BattleStage</a:t>
            </a:r>
            <a:r>
              <a:rPr lang="ko-KR" altLang="en-US" sz="2000" dirty="0"/>
              <a:t> 이후의 </a:t>
            </a:r>
            <a:r>
              <a:rPr lang="en-US" altLang="ko-KR" sz="2000" dirty="0" err="1"/>
              <a:t>EventStage</a:t>
            </a:r>
            <a:r>
              <a:rPr lang="en-US" altLang="ko-KR" sz="2000" dirty="0"/>
              <a:t>. Training</a:t>
            </a:r>
            <a:r>
              <a:rPr lang="ko-KR" altLang="en-US" sz="2000" dirty="0"/>
              <a:t> 이후와는 다른 </a:t>
            </a:r>
            <a:r>
              <a:rPr lang="en-US" altLang="ko-KR" sz="2000" dirty="0"/>
              <a:t>Event </a:t>
            </a:r>
            <a:r>
              <a:rPr lang="ko-KR" altLang="en-US" sz="2000" dirty="0"/>
              <a:t>로딩 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930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1021</Words>
  <Application>Microsoft Office PowerPoint</Application>
  <PresentationFormat>와이드스크린</PresentationFormat>
  <Paragraphs>147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Eun Hyeok Lee</cp:lastModifiedBy>
  <cp:revision>56</cp:revision>
  <dcterms:created xsi:type="dcterms:W3CDTF">2022-08-03T01:14:38Z</dcterms:created>
  <dcterms:modified xsi:type="dcterms:W3CDTF">2024-10-18T01:45:18Z</dcterms:modified>
</cp:coreProperties>
</file>